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8"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17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07B13D-F648-4BFE-936B-A8A214A12E12}" type="datetimeFigureOut">
              <a:rPr lang="en-US" smtClean="0"/>
              <a:t>5/12/2011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0660EF-2CF4-44F5-95C8-A6204ABE56E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6978" y="687050"/>
            <a:ext cx="4544046" cy="3425877"/>
          </a:xfrm>
        </p:spPr>
      </p:sp>
      <p:sp>
        <p:nvSpPr>
          <p:cNvPr id="3" name="Notes Placeholder 2"/>
          <p:cNvSpPr>
            <a:spLocks noGrp="1"/>
          </p:cNvSpPr>
          <p:nvPr>
            <p:ph type="body" idx="1"/>
          </p:nvPr>
        </p:nvSpPr>
        <p:spPr/>
        <p:txBody>
          <a:bodyPr>
            <a:normAutofit/>
          </a:bodyPr>
          <a:lstStyle/>
          <a:p>
            <a:r>
              <a:rPr lang="en-US" dirty="0" smtClean="0"/>
              <a:t>TEACHER NOTES:</a:t>
            </a:r>
          </a:p>
          <a:p>
            <a:endParaRPr lang="en-US" dirty="0" smtClean="0"/>
          </a:p>
          <a:p>
            <a:pPr>
              <a:buFont typeface="Arial" pitchFamily="34" charset="0"/>
              <a:buChar char="•"/>
            </a:pPr>
            <a:r>
              <a:rPr lang="en-US" dirty="0" smtClean="0"/>
              <a:t> </a:t>
            </a:r>
            <a:endParaRPr lang="en-US" baseline="0" dirty="0" smtClean="0"/>
          </a:p>
        </p:txBody>
      </p:sp>
      <p:sp>
        <p:nvSpPr>
          <p:cNvPr id="4" name="Slide Number Placeholder 3"/>
          <p:cNvSpPr>
            <a:spLocks noGrp="1"/>
          </p:cNvSpPr>
          <p:nvPr>
            <p:ph type="sldNum" sz="quarter" idx="10"/>
          </p:nvPr>
        </p:nvSpPr>
        <p:spPr/>
        <p:txBody>
          <a:bodyPr/>
          <a:lstStyle/>
          <a:p>
            <a:fld id="{2E3D90E2-52E2-4734-B2F8-5863F62DA7E9}"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35625" y="201614"/>
            <a:ext cx="1747838" cy="42910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8939" y="201614"/>
            <a:ext cx="5094287" cy="42910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938" y="1173164"/>
            <a:ext cx="3421062" cy="3319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173164"/>
            <a:ext cx="3421064" cy="3319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6" name="Footer Placeholder 5"/>
          <p:cNvSpPr>
            <a:spLocks noGrp="1"/>
          </p:cNvSpPr>
          <p:nvPr>
            <p:ph type="ftr" sz="quarter" idx="11"/>
          </p:nvPr>
        </p:nvSpPr>
        <p:spPr>
          <a:xfrm>
            <a:off x="3124200" y="6356351"/>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8" name="Footer Placeholder 7"/>
          <p:cNvSpPr>
            <a:spLocks noGrp="1"/>
          </p:cNvSpPr>
          <p:nvPr>
            <p:ph type="ftr" sz="quarter" idx="11"/>
          </p:nvPr>
        </p:nvSpPr>
        <p:spPr>
          <a:xfrm>
            <a:off x="3124200" y="6356351"/>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4" name="Footer Placeholder 3"/>
          <p:cNvSpPr>
            <a:spLocks noGrp="1"/>
          </p:cNvSpPr>
          <p:nvPr>
            <p:ph type="ftr" sz="quarter" idx="11"/>
          </p:nvPr>
        </p:nvSpPr>
        <p:spPr>
          <a:xfrm>
            <a:off x="3124200" y="6356351"/>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3" name="Footer Placeholder 2"/>
          <p:cNvSpPr>
            <a:spLocks noGrp="1"/>
          </p:cNvSpPr>
          <p:nvPr>
            <p:ph type="ftr" sz="quarter" idx="11"/>
          </p:nvPr>
        </p:nvSpPr>
        <p:spPr>
          <a:xfrm>
            <a:off x="3124200" y="6356351"/>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49" y="273051"/>
            <a:ext cx="5111751" cy="5853113"/>
          </a:xfrm>
        </p:spPr>
        <p:txBody>
          <a:bodyPr/>
          <a:lstStyle>
            <a:lvl1pPr>
              <a:defRPr sz="33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313" cy="4691063"/>
          </a:xfrm>
        </p:spPr>
        <p:txBody>
          <a:bodyPr/>
          <a:lstStyle>
            <a:lvl1pPr marL="0" indent="0">
              <a:buNone/>
              <a:defRPr sz="1400"/>
            </a:lvl1pPr>
            <a:lvl2pPr marL="457200" indent="0">
              <a:buNone/>
              <a:defRPr sz="13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6" name="Footer Placeholder 5"/>
          <p:cNvSpPr>
            <a:spLocks noGrp="1"/>
          </p:cNvSpPr>
          <p:nvPr>
            <p:ph type="ftr" sz="quarter" idx="11"/>
          </p:nvPr>
        </p:nvSpPr>
        <p:spPr>
          <a:xfrm>
            <a:off x="3124200" y="6356351"/>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3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3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6" name="Footer Placeholder 5"/>
          <p:cNvSpPr>
            <a:spLocks noGrp="1"/>
          </p:cNvSpPr>
          <p:nvPr>
            <p:ph type="ftr" sz="quarter" idx="11"/>
          </p:nvPr>
        </p:nvSpPr>
        <p:spPr>
          <a:xfrm>
            <a:off x="3124200" y="6356351"/>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7" name="Rounded Rectangle 6"/>
          <p:cNvSpPr/>
          <p:nvPr/>
        </p:nvSpPr>
        <p:spPr>
          <a:xfrm>
            <a:off x="152400" y="152400"/>
            <a:ext cx="8861802" cy="6553200"/>
          </a:xfrm>
          <a:prstGeom prst="roundRect">
            <a:avLst>
              <a:gd name="adj" fmla="val 2605"/>
            </a:avLst>
          </a:prstGeom>
          <a:gradFill>
            <a:gsLst>
              <a:gs pos="0">
                <a:schemeClr val="bg1"/>
              </a:gs>
              <a:gs pos="80000">
                <a:schemeClr val="bg1"/>
              </a:gs>
              <a:gs pos="100000">
                <a:schemeClr val="bg1"/>
              </a:gs>
            </a:gsLst>
          </a:gradFill>
        </p:spPr>
        <p:style>
          <a:lnRef idx="0">
            <a:schemeClr val="accent6"/>
          </a:lnRef>
          <a:fillRef idx="3">
            <a:schemeClr val="accent6"/>
          </a:fillRef>
          <a:effectRef idx="3">
            <a:schemeClr val="accent6"/>
          </a:effectRef>
          <a:fontRef idx="minor">
            <a:schemeClr val="lt1"/>
          </a:fontRef>
        </p:style>
        <p:txBody>
          <a:bodyPr lIns="114300" tIns="57150" rIns="114300" bIns="57150" rtlCol="0" anchor="ctr"/>
          <a:lstStyle/>
          <a:p>
            <a:pPr algn="ctr"/>
            <a:endParaRPr lang="en-US" dirty="0"/>
          </a:p>
        </p:txBody>
      </p:sp>
      <p:sp>
        <p:nvSpPr>
          <p:cNvPr id="2" name="Title Placeholder 1"/>
          <p:cNvSpPr>
            <a:spLocks noGrp="1"/>
          </p:cNvSpPr>
          <p:nvPr>
            <p:ph type="title"/>
          </p:nvPr>
        </p:nvSpPr>
        <p:spPr>
          <a:xfrm>
            <a:off x="2151529" y="274638"/>
            <a:ext cx="6687671" cy="1143000"/>
          </a:xfrm>
          <a:prstGeom prst="rect">
            <a:avLst/>
          </a:prstGeom>
        </p:spPr>
        <p:txBody>
          <a:bodyPr vert="horz" lIns="91440" tIns="45720" rIns="91440" bIns="45720" rtlCol="0" anchor="ctr">
            <a:normAutofit/>
          </a:bodyPr>
          <a:lstStyle/>
          <a:p>
            <a:r>
              <a:rPr lang="en-US" dirty="0" smtClean="0"/>
              <a:t>Task Card</a:t>
            </a:r>
            <a:endParaRPr lang="en-US" dirty="0"/>
          </a:p>
        </p:txBody>
      </p:sp>
      <p:sp>
        <p:nvSpPr>
          <p:cNvPr id="3" name="Text Placeholder 2"/>
          <p:cNvSpPr>
            <a:spLocks noGrp="1"/>
          </p:cNvSpPr>
          <p:nvPr>
            <p:ph type="body" idx="1"/>
          </p:nvPr>
        </p:nvSpPr>
        <p:spPr>
          <a:xfrm>
            <a:off x="457200" y="2895600"/>
            <a:ext cx="82296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C00000"/>
          </a:solidFill>
          <a:latin typeface="Century Gothic"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3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057400" y="152400"/>
            <a:ext cx="6535271" cy="706581"/>
          </a:xfrm>
        </p:spPr>
        <p:txBody>
          <a:bodyPr>
            <a:normAutofit fontScale="90000"/>
          </a:bodyPr>
          <a:lstStyle/>
          <a:p>
            <a:r>
              <a:rPr lang="en-US" dirty="0" smtClean="0">
                <a:solidFill>
                  <a:srgbClr val="0000FF"/>
                </a:solidFill>
              </a:rPr>
              <a:t>Geography Challenge</a:t>
            </a:r>
            <a:endParaRPr lang="en-US" sz="2700" dirty="0">
              <a:solidFill>
                <a:srgbClr val="0000FF"/>
              </a:solidFill>
              <a:latin typeface="Berlin Sans FB" pitchFamily="34" charset="0"/>
            </a:endParaRPr>
          </a:p>
        </p:txBody>
      </p:sp>
      <p:graphicFrame>
        <p:nvGraphicFramePr>
          <p:cNvPr id="7" name="Content Placeholder 6"/>
          <p:cNvGraphicFramePr>
            <a:graphicFrameLocks noGrp="1"/>
          </p:cNvGraphicFramePr>
          <p:nvPr>
            <p:ph idx="1"/>
          </p:nvPr>
        </p:nvGraphicFramePr>
        <p:xfrm>
          <a:off x="533400" y="1981200"/>
          <a:ext cx="8157882" cy="4548862"/>
        </p:xfrm>
        <a:graphic>
          <a:graphicData uri="http://schemas.openxmlformats.org/drawingml/2006/table">
            <a:tbl>
              <a:tblPr firstRow="1" bandRow="1">
                <a:tableStyleId>{5940675A-B579-460E-94D1-54222C63F5DA}</a:tableStyleId>
              </a:tblPr>
              <a:tblGrid>
                <a:gridCol w="5786717"/>
                <a:gridCol w="2371165"/>
              </a:tblGrid>
              <a:tr h="301949">
                <a:tc gridSpan="2">
                  <a:txBody>
                    <a:bodyPr/>
                    <a:lstStyle/>
                    <a:p>
                      <a:pPr algn="ctr"/>
                      <a:r>
                        <a:rPr lang="en-US" sz="1200" dirty="0" smtClean="0"/>
                        <a:t>Follow the directions below to complete the activity.</a:t>
                      </a:r>
                      <a:endParaRPr lang="en-US" sz="1200" dirty="0"/>
                    </a:p>
                  </a:txBody>
                  <a:tcPr marL="107576" marR="107576" marT="62345" marB="62345">
                    <a:lnL w="12700" cmpd="sng">
                      <a:noFill/>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827847">
                <a:tc rowSpan="2">
                  <a:txBody>
                    <a:bodyPr/>
                    <a:lstStyle/>
                    <a:p>
                      <a:pPr marL="342900" marR="0" lvl="0" indent="-342900" algn="l">
                        <a:lnSpc>
                          <a:spcPct val="115000"/>
                        </a:lnSpc>
                        <a:spcBef>
                          <a:spcPts val="0"/>
                        </a:spcBef>
                        <a:spcAft>
                          <a:spcPts val="0"/>
                        </a:spcAft>
                        <a:buSzPts val="900"/>
                        <a:buFont typeface="+mj-lt"/>
                        <a:buAutoNum type="arabicPeriod"/>
                      </a:pPr>
                      <a:r>
                        <a:rPr lang="en-US" sz="1100" dirty="0" smtClean="0">
                          <a:latin typeface="Calibri"/>
                          <a:ea typeface="Calibri"/>
                          <a:cs typeface="Times New Roman"/>
                        </a:rPr>
                        <a:t>Use</a:t>
                      </a:r>
                      <a:r>
                        <a:rPr lang="en-US" sz="1100" baseline="0" dirty="0" smtClean="0">
                          <a:latin typeface="Calibri"/>
                          <a:ea typeface="Calibri"/>
                          <a:cs typeface="Times New Roman"/>
                        </a:rPr>
                        <a:t> the following clues to locate your mystery landmark.  You may use the following apps, Google Earth, Globe, and Safari.</a:t>
                      </a:r>
                    </a:p>
                    <a:p>
                      <a:pPr marL="342900" marR="0" lvl="0" indent="-342900" algn="l">
                        <a:lnSpc>
                          <a:spcPct val="115000"/>
                        </a:lnSpc>
                        <a:spcBef>
                          <a:spcPts val="0"/>
                        </a:spcBef>
                        <a:spcAft>
                          <a:spcPts val="0"/>
                        </a:spcAft>
                        <a:buSzPts val="900"/>
                        <a:buFont typeface="+mj-lt"/>
                        <a:buAutoNum type="alphaLcPeriod"/>
                      </a:pPr>
                      <a:r>
                        <a:rPr lang="en-US" sz="1100" baseline="0" dirty="0" smtClean="0">
                          <a:latin typeface="Calibri"/>
                          <a:ea typeface="Calibri"/>
                          <a:cs typeface="Times New Roman"/>
                        </a:rPr>
                        <a:t>Clue 1: Region where the landmark resides- </a:t>
                      </a:r>
                      <a:r>
                        <a:rPr lang="en-US" sz="1100" b="1" baseline="0" dirty="0" smtClean="0">
                          <a:latin typeface="Calibri"/>
                          <a:ea typeface="Calibri"/>
                          <a:cs typeface="Times New Roman"/>
                        </a:rPr>
                        <a:t>Mystery Landmark in North region of the United States</a:t>
                      </a:r>
                    </a:p>
                    <a:p>
                      <a:pPr marL="342900" marR="0" lvl="0" indent="-342900" algn="l">
                        <a:lnSpc>
                          <a:spcPct val="115000"/>
                        </a:lnSpc>
                        <a:spcBef>
                          <a:spcPts val="0"/>
                        </a:spcBef>
                        <a:spcAft>
                          <a:spcPts val="0"/>
                        </a:spcAft>
                        <a:buSzPts val="900"/>
                        <a:buFont typeface="+mj-lt"/>
                        <a:buAutoNum type="alphaLcPeriod"/>
                      </a:pPr>
                      <a:r>
                        <a:rPr lang="en-US" sz="1100" baseline="0" dirty="0" smtClean="0">
                          <a:latin typeface="Calibri"/>
                          <a:ea typeface="Calibri"/>
                          <a:cs typeface="Times New Roman"/>
                        </a:rPr>
                        <a:t>Clue 2: Place describing natural </a:t>
                      </a:r>
                      <a:r>
                        <a:rPr lang="en-US" sz="1100" b="0" baseline="0" dirty="0" smtClean="0">
                          <a:latin typeface="Calibri"/>
                          <a:ea typeface="Calibri"/>
                          <a:cs typeface="Times New Roman"/>
                        </a:rPr>
                        <a:t>features</a:t>
                      </a:r>
                      <a:r>
                        <a:rPr lang="en-US" sz="1100" b="1" baseline="0" dirty="0" smtClean="0">
                          <a:latin typeface="Calibri"/>
                          <a:ea typeface="Calibri"/>
                          <a:cs typeface="Times New Roman"/>
                        </a:rPr>
                        <a:t>-Mystery Landmark is an island off the Atlantic Ocean. </a:t>
                      </a:r>
                    </a:p>
                    <a:p>
                      <a:pPr marL="342900" marR="0" lvl="0" indent="-342900" algn="l">
                        <a:lnSpc>
                          <a:spcPct val="115000"/>
                        </a:lnSpc>
                        <a:spcBef>
                          <a:spcPts val="0"/>
                        </a:spcBef>
                        <a:spcAft>
                          <a:spcPts val="0"/>
                        </a:spcAft>
                        <a:buSzPts val="900"/>
                        <a:buFont typeface="+mj-lt"/>
                        <a:buAutoNum type="alphaLcPeriod"/>
                      </a:pPr>
                      <a:r>
                        <a:rPr lang="en-US" sz="1100" baseline="0" dirty="0" smtClean="0">
                          <a:latin typeface="Calibri"/>
                          <a:ea typeface="Calibri"/>
                          <a:cs typeface="Times New Roman"/>
                        </a:rPr>
                        <a:t>Clue 3: Location-relative terms to another landmark or </a:t>
                      </a:r>
                      <a:r>
                        <a:rPr lang="en-US" sz="1100" b="0" baseline="0" dirty="0" smtClean="0">
                          <a:latin typeface="Calibri"/>
                          <a:ea typeface="Calibri"/>
                          <a:cs typeface="Times New Roman"/>
                        </a:rPr>
                        <a:t>feature</a:t>
                      </a:r>
                      <a:r>
                        <a:rPr lang="en-US" sz="1100" b="1" baseline="0" dirty="0" smtClean="0">
                          <a:latin typeface="Calibri"/>
                          <a:ea typeface="Calibri"/>
                          <a:cs typeface="Times New Roman"/>
                        </a:rPr>
                        <a:t>-Mystery Landmark is located near the Empire State Building.</a:t>
                      </a:r>
                    </a:p>
                    <a:p>
                      <a:pPr marL="342900" marR="0" lvl="0" indent="-342900" algn="l" defTabSz="914400" rtl="0" eaLnBrk="1" fontAlgn="auto" latinLnBrk="0" hangingPunct="1">
                        <a:lnSpc>
                          <a:spcPct val="115000"/>
                        </a:lnSpc>
                        <a:spcBef>
                          <a:spcPts val="0"/>
                        </a:spcBef>
                        <a:spcAft>
                          <a:spcPts val="0"/>
                        </a:spcAft>
                        <a:buClrTx/>
                        <a:buSzPts val="900"/>
                        <a:buFont typeface="+mj-lt"/>
                        <a:buAutoNum type="alphaLcPeriod"/>
                        <a:tabLst/>
                        <a:defRPr/>
                      </a:pPr>
                      <a:r>
                        <a:rPr lang="en-US" sz="1100" baseline="0" dirty="0" smtClean="0">
                          <a:latin typeface="Calibri"/>
                          <a:ea typeface="Calibri"/>
                          <a:cs typeface="Times New Roman"/>
                        </a:rPr>
                        <a:t>Clue 4:  Location- approximate longitude and latitude- Mystery Landmark </a:t>
                      </a:r>
                      <a:r>
                        <a:rPr lang="en-US" sz="1100" baseline="0" dirty="0" smtClean="0">
                          <a:latin typeface="+mn-lt"/>
                          <a:ea typeface="Calibri"/>
                          <a:cs typeface="Times New Roman"/>
                        </a:rPr>
                        <a:t>is located at 40°68′92"N  and 74°04′45"W.</a:t>
                      </a:r>
                      <a:endParaRPr lang="en-US" sz="1100" baseline="0" dirty="0" smtClean="0">
                        <a:latin typeface="Calibri"/>
                        <a:ea typeface="Calibri"/>
                        <a:cs typeface="Times New Roman"/>
                      </a:endParaRPr>
                    </a:p>
                    <a:p>
                      <a:pPr marL="342900" marR="0" lvl="0" indent="-342900" algn="l">
                        <a:lnSpc>
                          <a:spcPct val="115000"/>
                        </a:lnSpc>
                        <a:spcBef>
                          <a:spcPts val="0"/>
                        </a:spcBef>
                        <a:spcAft>
                          <a:spcPts val="0"/>
                        </a:spcAft>
                        <a:buSzPts val="900"/>
                        <a:buFont typeface="+mj-lt"/>
                        <a:buAutoNum type="arabicPeriod" startAt="2"/>
                      </a:pPr>
                      <a:r>
                        <a:rPr lang="en-US" sz="1100" baseline="0" dirty="0" smtClean="0">
                          <a:latin typeface="Calibri"/>
                          <a:ea typeface="Calibri"/>
                          <a:cs typeface="Times New Roman"/>
                        </a:rPr>
                        <a:t>Once your have determined your location, tap on Google Earth.</a:t>
                      </a:r>
                    </a:p>
                    <a:p>
                      <a:pPr marL="342900" marR="0" lvl="0" indent="-342900" algn="l">
                        <a:lnSpc>
                          <a:spcPct val="115000"/>
                        </a:lnSpc>
                        <a:spcBef>
                          <a:spcPts val="0"/>
                        </a:spcBef>
                        <a:spcAft>
                          <a:spcPts val="0"/>
                        </a:spcAft>
                        <a:buSzPts val="900"/>
                        <a:buFont typeface="+mj-lt"/>
                        <a:buAutoNum type="arabicPeriod" startAt="2"/>
                      </a:pPr>
                      <a:r>
                        <a:rPr lang="en-US" sz="1100" baseline="0" dirty="0" smtClean="0">
                          <a:latin typeface="Calibri"/>
                          <a:ea typeface="Calibri"/>
                          <a:cs typeface="Times New Roman"/>
                        </a:rPr>
                        <a:t>In the search box, type the name of the mystery landmark.</a:t>
                      </a:r>
                    </a:p>
                    <a:p>
                      <a:pPr marL="342900" marR="0" lvl="0" indent="-342900" algn="l">
                        <a:lnSpc>
                          <a:spcPct val="115000"/>
                        </a:lnSpc>
                        <a:spcBef>
                          <a:spcPts val="0"/>
                        </a:spcBef>
                        <a:spcAft>
                          <a:spcPts val="0"/>
                        </a:spcAft>
                        <a:buSzPts val="900"/>
                        <a:buFont typeface="+mj-lt"/>
                        <a:buAutoNum type="arabicPeriod" startAt="2"/>
                      </a:pPr>
                      <a:r>
                        <a:rPr lang="en-US" sz="1100" baseline="0" dirty="0" smtClean="0">
                          <a:latin typeface="Calibri"/>
                          <a:ea typeface="Calibri"/>
                          <a:cs typeface="Times New Roman"/>
                        </a:rPr>
                        <a:t>Allow the application to take you to the destination.  </a:t>
                      </a:r>
                    </a:p>
                    <a:p>
                      <a:pPr marL="342900" marR="0" lvl="0" indent="-342900" algn="l">
                        <a:lnSpc>
                          <a:spcPct val="115000"/>
                        </a:lnSpc>
                        <a:spcBef>
                          <a:spcPts val="0"/>
                        </a:spcBef>
                        <a:spcAft>
                          <a:spcPts val="0"/>
                        </a:spcAft>
                        <a:buSzPts val="900"/>
                        <a:buFont typeface="+mj-lt"/>
                        <a:buAutoNum type="arabicPeriod" startAt="2"/>
                      </a:pPr>
                      <a:r>
                        <a:rPr lang="en-US" sz="1100" baseline="0" dirty="0" smtClean="0">
                          <a:latin typeface="Calibri"/>
                          <a:ea typeface="Calibri"/>
                          <a:cs typeface="Times New Roman"/>
                        </a:rPr>
                        <a:t>Once you arrive at your destination, you can zoom in by placing two fingers close together on the iPad screen and then pulling the fingers in an outward direction.  To zoom out, you place two fingers apart and pull in together.  </a:t>
                      </a:r>
                    </a:p>
                    <a:p>
                      <a:pPr marL="342900" marR="0" lvl="0" indent="-342900" algn="l">
                        <a:lnSpc>
                          <a:spcPct val="115000"/>
                        </a:lnSpc>
                        <a:spcBef>
                          <a:spcPts val="0"/>
                        </a:spcBef>
                        <a:spcAft>
                          <a:spcPts val="0"/>
                        </a:spcAft>
                        <a:buSzPts val="900"/>
                        <a:buFont typeface="+mj-lt"/>
                        <a:buAutoNum type="arabicPeriod" startAt="2"/>
                      </a:pPr>
                      <a:r>
                        <a:rPr lang="en-US" sz="1100" baseline="0" dirty="0" smtClean="0">
                          <a:latin typeface="Calibri"/>
                          <a:ea typeface="Calibri"/>
                          <a:cs typeface="Times New Roman"/>
                        </a:rPr>
                        <a:t>Explore your location by clicking on the blue or yellow squares.</a:t>
                      </a:r>
                    </a:p>
                    <a:p>
                      <a:pPr marL="342900" marR="0" lvl="0" indent="-342900" algn="l">
                        <a:lnSpc>
                          <a:spcPct val="115000"/>
                        </a:lnSpc>
                        <a:spcBef>
                          <a:spcPts val="0"/>
                        </a:spcBef>
                        <a:spcAft>
                          <a:spcPts val="0"/>
                        </a:spcAft>
                        <a:buSzPts val="900"/>
                        <a:buFont typeface="+mj-lt"/>
                        <a:buAutoNum type="arabicPeriod" startAt="2"/>
                      </a:pPr>
                      <a:r>
                        <a:rPr lang="en-US" sz="1100" baseline="0" dirty="0" smtClean="0">
                          <a:latin typeface="Calibri"/>
                          <a:ea typeface="Calibri"/>
                          <a:cs typeface="Times New Roman"/>
                        </a:rPr>
                        <a:t>Take a screen shot of the mystery landmark, by holding down the Sleep/Wake button (which is located at the top right of the iPad) and the Home button (which is located on the bottom of the screen) at the same time.  You will hear a clicking noise.  This indicates that a picture was taken.</a:t>
                      </a:r>
                    </a:p>
                    <a:p>
                      <a:pPr marL="342900" marR="0" lvl="0" indent="-342900" algn="l">
                        <a:lnSpc>
                          <a:spcPct val="115000"/>
                        </a:lnSpc>
                        <a:spcBef>
                          <a:spcPts val="0"/>
                        </a:spcBef>
                        <a:spcAft>
                          <a:spcPts val="0"/>
                        </a:spcAft>
                        <a:buSzPts val="900"/>
                        <a:buFont typeface="+mj-lt"/>
                        <a:buAutoNum type="arabicPeriod" startAt="2"/>
                      </a:pPr>
                      <a:r>
                        <a:rPr lang="en-US" sz="1100" baseline="0" dirty="0" smtClean="0">
                          <a:latin typeface="Calibri"/>
                          <a:ea typeface="Calibri"/>
                          <a:cs typeface="Times New Roman"/>
                        </a:rPr>
                        <a:t>To view your photo, tap on Photos and the picture should be the last one listed.</a:t>
                      </a:r>
                    </a:p>
                  </a:txBody>
                  <a:tcPr marL="114300" marR="114300" marT="0" marB="0">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457200" indent="-457200">
                        <a:buFont typeface="+mj-lt"/>
                        <a:buNone/>
                      </a:pPr>
                      <a:r>
                        <a:rPr lang="en-US" sz="1200" b="1" kern="1200" baseline="0" dirty="0" smtClean="0">
                          <a:solidFill>
                            <a:schemeClr val="tx1"/>
                          </a:solidFill>
                          <a:latin typeface="Calibri"/>
                          <a:ea typeface="Calibri"/>
                          <a:cs typeface="Times New Roman"/>
                        </a:rPr>
                        <a:t>Extension:</a:t>
                      </a:r>
                    </a:p>
                    <a:p>
                      <a:pPr marL="457200" indent="-457200">
                        <a:buFont typeface="+mj-lt"/>
                        <a:buNone/>
                      </a:pPr>
                      <a:r>
                        <a:rPr lang="en-US" sz="1200" kern="1200" baseline="0" dirty="0" smtClean="0">
                          <a:solidFill>
                            <a:schemeClr val="tx1"/>
                          </a:solidFill>
                          <a:latin typeface="Calibri"/>
                          <a:ea typeface="Calibri"/>
                          <a:cs typeface="Times New Roman"/>
                        </a:rPr>
                        <a:t>              If you have additional time, you and your group can make  up your own mystery clues for a mystery location.</a:t>
                      </a:r>
                    </a:p>
                  </a:txBody>
                  <a:tcPr marL="107576" marR="107576" marT="62345" marB="6234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13603">
                <a:tc vMerge="1">
                  <a:txBody>
                    <a:bodyPr/>
                    <a:lstStyle/>
                    <a:p>
                      <a:pPr marL="342900" marR="0" lvl="0" indent="-342900" algn="l">
                        <a:lnSpc>
                          <a:spcPct val="115000"/>
                        </a:lnSpc>
                        <a:spcBef>
                          <a:spcPts val="0"/>
                        </a:spcBef>
                        <a:spcAft>
                          <a:spcPts val="1000"/>
                        </a:spcAft>
                        <a:buSzPts val="900"/>
                        <a:buFont typeface="+mj-lt"/>
                        <a:buNone/>
                      </a:pPr>
                      <a:endParaRPr lang="en-US" sz="1100" dirty="0">
                        <a:latin typeface="Calibri"/>
                        <a:ea typeface="Calibri"/>
                        <a:cs typeface="Times New Roman"/>
                      </a:endParaRPr>
                    </a:p>
                  </a:txBody>
                  <a:tcPr marL="114300" marR="114300" marT="0" marB="0">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342900" marR="0" lvl="0" indent="-342900" algn="l">
                        <a:lnSpc>
                          <a:spcPct val="115000"/>
                        </a:lnSpc>
                        <a:spcBef>
                          <a:spcPts val="0"/>
                        </a:spcBef>
                        <a:spcAft>
                          <a:spcPts val="1000"/>
                        </a:spcAft>
                        <a:buSzPts val="900"/>
                        <a:buFont typeface="+mj-lt"/>
                        <a:buNone/>
                      </a:pPr>
                      <a:r>
                        <a:rPr lang="en-US" sz="1100" dirty="0" smtClean="0">
                          <a:latin typeface="+mn-lt"/>
                          <a:ea typeface="Calibri"/>
                          <a:cs typeface="Times New Roman"/>
                        </a:rPr>
                        <a:t>REQUIRED</a:t>
                      </a:r>
                      <a:r>
                        <a:rPr lang="en-US" sz="1100" baseline="0" dirty="0" smtClean="0">
                          <a:latin typeface="+mn-lt"/>
                          <a:ea typeface="Calibri"/>
                          <a:cs typeface="Times New Roman"/>
                        </a:rPr>
                        <a:t> APPS:</a:t>
                      </a:r>
                    </a:p>
                    <a:p>
                      <a:pPr marL="342900" marR="0" lvl="0" indent="-342900" algn="l">
                        <a:lnSpc>
                          <a:spcPct val="115000"/>
                        </a:lnSpc>
                        <a:spcBef>
                          <a:spcPts val="0"/>
                        </a:spcBef>
                        <a:spcAft>
                          <a:spcPts val="0"/>
                        </a:spcAft>
                        <a:buSzPts val="900"/>
                        <a:buFont typeface="Arial" pitchFamily="34" charset="0"/>
                        <a:buChar char="•"/>
                      </a:pPr>
                      <a:r>
                        <a:rPr lang="en-US" sz="1100" baseline="0" dirty="0" smtClean="0">
                          <a:latin typeface="+mn-lt"/>
                          <a:ea typeface="Calibri"/>
                          <a:cs typeface="Times New Roman"/>
                        </a:rPr>
                        <a:t>Google Earth (Free)</a:t>
                      </a:r>
                    </a:p>
                    <a:p>
                      <a:pPr marL="342900" marR="0" lvl="0" indent="-342900" algn="l">
                        <a:lnSpc>
                          <a:spcPct val="115000"/>
                        </a:lnSpc>
                        <a:spcBef>
                          <a:spcPts val="0"/>
                        </a:spcBef>
                        <a:spcAft>
                          <a:spcPts val="0"/>
                        </a:spcAft>
                        <a:buSzPts val="900"/>
                        <a:buFont typeface="Arial" pitchFamily="34" charset="0"/>
                        <a:buChar char="•"/>
                      </a:pPr>
                      <a:r>
                        <a:rPr lang="en-US" sz="1100" baseline="0" dirty="0" smtClean="0">
                          <a:latin typeface="+mn-lt"/>
                          <a:ea typeface="Calibri"/>
                          <a:cs typeface="Times New Roman"/>
                        </a:rPr>
                        <a:t>Globe for iPad (Free)</a:t>
                      </a:r>
                    </a:p>
                    <a:p>
                      <a:pPr marL="342900" marR="0" lvl="0" indent="-342900" algn="l">
                        <a:lnSpc>
                          <a:spcPct val="115000"/>
                        </a:lnSpc>
                        <a:spcBef>
                          <a:spcPts val="0"/>
                        </a:spcBef>
                        <a:spcAft>
                          <a:spcPts val="0"/>
                        </a:spcAft>
                        <a:buSzPts val="900"/>
                        <a:buFont typeface="Arial" pitchFamily="34" charset="0"/>
                        <a:buChar char="•"/>
                      </a:pPr>
                      <a:r>
                        <a:rPr lang="en-US" sz="1100" baseline="0" dirty="0" smtClean="0">
                          <a:latin typeface="+mn-lt"/>
                          <a:ea typeface="Calibri"/>
                          <a:cs typeface="Times New Roman"/>
                        </a:rPr>
                        <a:t>Photos (already installed)</a:t>
                      </a:r>
                    </a:p>
                    <a:p>
                      <a:pPr marL="342900" marR="0" lvl="0" indent="-342900" algn="l">
                        <a:lnSpc>
                          <a:spcPct val="115000"/>
                        </a:lnSpc>
                        <a:spcBef>
                          <a:spcPts val="0"/>
                        </a:spcBef>
                        <a:spcAft>
                          <a:spcPts val="0"/>
                        </a:spcAft>
                        <a:buSzPts val="900"/>
                        <a:buFont typeface="Arial" pitchFamily="34" charset="0"/>
                        <a:buChar char="•"/>
                      </a:pPr>
                      <a:r>
                        <a:rPr lang="en-US" sz="1100" baseline="0" dirty="0" smtClean="0">
                          <a:latin typeface="+mn-lt"/>
                          <a:ea typeface="Calibri"/>
                          <a:cs typeface="Times New Roman"/>
                        </a:rPr>
                        <a:t>Safari (already installed)</a:t>
                      </a:r>
                      <a:endParaRPr lang="en-US" sz="1100" dirty="0" smtClean="0">
                        <a:latin typeface="+mn-lt"/>
                        <a:ea typeface="Calibri"/>
                        <a:cs typeface="Times New Roman"/>
                      </a:endParaRPr>
                    </a:p>
                  </a:txBody>
                  <a:tcPr marL="107576" marR="107576" marT="62345" marB="6234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4" name="TextBox 13"/>
          <p:cNvSpPr txBox="1"/>
          <p:nvPr/>
        </p:nvSpPr>
        <p:spPr>
          <a:xfrm>
            <a:off x="2667000" y="914400"/>
            <a:ext cx="6172200" cy="954107"/>
          </a:xfrm>
          <a:prstGeom prst="rect">
            <a:avLst/>
          </a:prstGeom>
          <a:noFill/>
        </p:spPr>
        <p:txBody>
          <a:bodyPr wrap="square" rtlCol="0">
            <a:spAutoFit/>
          </a:bodyPr>
          <a:lstStyle/>
          <a:p>
            <a:r>
              <a:rPr lang="en-US" sz="1400" dirty="0" smtClean="0"/>
              <a:t>Where in the world is this place?  You will use the clues provided to deduce the exact point on earth that is being described.   You will use Google Earth and Globe to locate the place.  Then you take a screen shot of the location to prove that you have determined the mystery  location. </a:t>
            </a:r>
          </a:p>
        </p:txBody>
      </p:sp>
      <p:pic>
        <p:nvPicPr>
          <p:cNvPr id="8" name="Picture 7"/>
          <p:cNvPicPr>
            <a:picLocks noChangeAspect="1"/>
          </p:cNvPicPr>
          <p:nvPr/>
        </p:nvPicPr>
        <p:blipFill>
          <a:blip r:embed="rId3" cstate="print">
            <a:clrChange>
              <a:clrFrom>
                <a:srgbClr val="FFFFFF"/>
              </a:clrFrom>
              <a:clrTo>
                <a:srgbClr val="FFFFFF">
                  <a:alpha val="0"/>
                </a:srgbClr>
              </a:clrTo>
            </a:clrChange>
          </a:blip>
          <a:srcRect/>
          <a:stretch>
            <a:fillRect/>
          </a:stretch>
        </p:blipFill>
        <p:spPr bwMode="auto">
          <a:xfrm>
            <a:off x="228600" y="228600"/>
            <a:ext cx="1069848" cy="1069848"/>
          </a:xfrm>
          <a:prstGeom prst="rect">
            <a:avLst/>
          </a:prstGeom>
          <a:noFill/>
          <a:ln w="9525">
            <a:noFill/>
            <a:miter lim="800000"/>
            <a:headEnd/>
            <a:tailEnd/>
          </a:ln>
        </p:spPr>
      </p:pic>
      <p:sp>
        <p:nvSpPr>
          <p:cNvPr id="10" name="TextBox 9"/>
          <p:cNvSpPr txBox="1"/>
          <p:nvPr/>
        </p:nvSpPr>
        <p:spPr>
          <a:xfrm>
            <a:off x="228600" y="1295400"/>
            <a:ext cx="990600" cy="261610"/>
          </a:xfrm>
          <a:prstGeom prst="rect">
            <a:avLst/>
          </a:prstGeom>
          <a:noFill/>
        </p:spPr>
        <p:txBody>
          <a:bodyPr wrap="square" rtlCol="0">
            <a:spAutoFit/>
          </a:bodyPr>
          <a:lstStyle/>
          <a:p>
            <a:pPr algn="ctr"/>
            <a:r>
              <a:rPr lang="en-US" sz="1100" dirty="0" smtClean="0"/>
              <a:t>Google Earth</a:t>
            </a:r>
            <a:endParaRPr lang="en-US" sz="1100" dirty="0"/>
          </a:p>
        </p:txBody>
      </p:sp>
    </p:spTree>
  </p:cSld>
  <p:clrMapOvr>
    <a:masterClrMapping/>
  </p:clrMapOvr>
</p:sld>
</file>

<file path=ppt/theme/theme1.xml><?xml version="1.0" encoding="utf-8"?>
<a:theme xmlns:a="http://schemas.openxmlformats.org/drawingml/2006/main" name="ipadtaskcard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ipadtaskcards</Template>
  <TotalTime>1</TotalTime>
  <Words>390</Words>
  <Application>Microsoft Office PowerPoint</Application>
  <PresentationFormat>On-screen Show (4:3)</PresentationFormat>
  <Paragraphs>27</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ipadtaskcards</vt:lpstr>
      <vt:lpstr>Geography Challenge</vt:lpstr>
    </vt:vector>
  </TitlesOfParts>
  <Company>Calcasieu Parish School Board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Tell Your Story</dc:title>
  <dc:creator>User</dc:creator>
  <cp:lastModifiedBy>User</cp:lastModifiedBy>
  <cp:revision>2</cp:revision>
  <dcterms:created xsi:type="dcterms:W3CDTF">2011-05-12T13:58:52Z</dcterms:created>
  <dcterms:modified xsi:type="dcterms:W3CDTF">2011-05-12T14:00:24Z</dcterms:modified>
</cp:coreProperties>
</file>